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0" r:id="rId6"/>
    <p:sldId id="261" r:id="rId7"/>
    <p:sldId id="266" r:id="rId8"/>
    <p:sldId id="262" r:id="rId9"/>
    <p:sldId id="267" r:id="rId10"/>
    <p:sldId id="263" r:id="rId11"/>
    <p:sldId id="268" r:id="rId12"/>
    <p:sldId id="264" r:id="rId13"/>
    <p:sldId id="269" r:id="rId14"/>
    <p:sldId id="265"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45" autoAdjust="0"/>
  </p:normalViewPr>
  <p:slideViewPr>
    <p:cSldViewPr>
      <p:cViewPr>
        <p:scale>
          <a:sx n="90" d="100"/>
          <a:sy n="90" d="100"/>
        </p:scale>
        <p:origin x="-2244"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E6C8F-F422-4AF5-8DBD-ECDCB5352958}"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1079C-D457-4965-A6E9-1E7C43F81E2E}" type="slidenum">
              <a:rPr lang="en-US" smtClean="0"/>
              <a:t>‹#›</a:t>
            </a:fld>
            <a:endParaRPr lang="en-US"/>
          </a:p>
        </p:txBody>
      </p:sp>
    </p:spTree>
    <p:extLst>
      <p:ext uri="{BB962C8B-B14F-4D97-AF65-F5344CB8AC3E}">
        <p14:creationId xmlns:p14="http://schemas.microsoft.com/office/powerpoint/2010/main" val="240545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 to learn more</a:t>
            </a:r>
            <a:r>
              <a:rPr lang="en-US" baseline="0" dirty="0" smtClean="0"/>
              <a:t> about a few of the jobs that are available in the architectural and engineering fields. We mentioned a few of these in the Wordle, but there may be one or two that none of you through about. </a:t>
            </a:r>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a:t>
            </a:fld>
            <a:endParaRPr lang="en-US"/>
          </a:p>
        </p:txBody>
      </p:sp>
    </p:spTree>
    <p:extLst>
      <p:ext uri="{BB962C8B-B14F-4D97-AF65-F5344CB8AC3E}">
        <p14:creationId xmlns:p14="http://schemas.microsoft.com/office/powerpoint/2010/main" val="217080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next job we are going to talk about is electrical engineering</a:t>
            </a:r>
          </a:p>
          <a:p>
            <a:pPr lvl="1"/>
            <a:r>
              <a:rPr lang="en-US" sz="1200" kern="1200" dirty="0" smtClean="0">
                <a:solidFill>
                  <a:schemeClr val="tx1"/>
                </a:solidFill>
                <a:effectLst/>
                <a:latin typeface="+mn-lt"/>
                <a:ea typeface="+mn-ea"/>
                <a:cs typeface="+mn-cs"/>
              </a:rPr>
              <a:t>Electrical engineers design, develop and test electrical equipment as well as monitor the production and distribution of electrical energy</a:t>
            </a:r>
          </a:p>
          <a:p>
            <a:pPr lvl="1"/>
            <a:r>
              <a:rPr lang="en-US" sz="1200" kern="1200" dirty="0" smtClean="0">
                <a:solidFill>
                  <a:schemeClr val="tx1"/>
                </a:solidFill>
                <a:effectLst/>
                <a:latin typeface="+mn-lt"/>
                <a:ea typeface="+mn-ea"/>
                <a:cs typeface="+mn-cs"/>
              </a:rPr>
              <a:t>They have to get a bachelor’s degree</a:t>
            </a:r>
          </a:p>
          <a:p>
            <a:pPr lvl="2"/>
            <a:r>
              <a:rPr lang="en-US" sz="1200" kern="1200" dirty="0" smtClean="0">
                <a:solidFill>
                  <a:schemeClr val="tx1"/>
                </a:solidFill>
                <a:effectLst/>
                <a:latin typeface="+mn-lt"/>
                <a:ea typeface="+mn-ea"/>
                <a:cs typeface="+mn-cs"/>
              </a:rPr>
              <a:t>And like most engineering degrees, you can get an electrical engineering degree from UGA or Georgia Tech</a:t>
            </a:r>
          </a:p>
          <a:p>
            <a:pPr lvl="1"/>
            <a:r>
              <a:rPr lang="en-US" sz="1200" kern="1200" dirty="0" smtClean="0">
                <a:solidFill>
                  <a:schemeClr val="tx1"/>
                </a:solidFill>
                <a:effectLst/>
                <a:latin typeface="+mn-lt"/>
                <a:ea typeface="+mn-ea"/>
                <a:cs typeface="+mn-cs"/>
              </a:rPr>
              <a:t>Electrical engineers spend about 90% of their time working in an office or electrical lab.</a:t>
            </a:r>
          </a:p>
          <a:p>
            <a:pPr lvl="2"/>
            <a:r>
              <a:rPr lang="en-US" sz="1200" kern="1200" dirty="0" smtClean="0">
                <a:solidFill>
                  <a:schemeClr val="tx1"/>
                </a:solidFill>
                <a:effectLst/>
                <a:latin typeface="+mn-lt"/>
                <a:ea typeface="+mn-ea"/>
                <a:cs typeface="+mn-cs"/>
              </a:rPr>
              <a:t>They do however have to observe pieces of equipment from time to time at different locations</a:t>
            </a:r>
          </a:p>
          <a:p>
            <a:pPr lvl="1"/>
            <a:r>
              <a:rPr lang="en-US" sz="1200" kern="1200" dirty="0" smtClean="0">
                <a:solidFill>
                  <a:schemeClr val="tx1"/>
                </a:solidFill>
                <a:effectLst/>
                <a:latin typeface="+mn-lt"/>
                <a:ea typeface="+mn-ea"/>
                <a:cs typeface="+mn-cs"/>
              </a:rPr>
              <a:t>Electrical engineers make about $89,000 a year</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10</a:t>
            </a:fld>
            <a:endParaRPr lang="en-US"/>
          </a:p>
        </p:txBody>
      </p:sp>
    </p:spTree>
    <p:extLst>
      <p:ext uri="{BB962C8B-B14F-4D97-AF65-F5344CB8AC3E}">
        <p14:creationId xmlns:p14="http://schemas.microsoft.com/office/powerpoint/2010/main" val="212454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can see from the pictures electrical engineers work on small projects just as circuit boards (located in the bottom center picture) as well as bigger projects like electrical stations that power cities (located in the bottom right corner).</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11</a:t>
            </a:fld>
            <a:endParaRPr lang="en-US"/>
          </a:p>
        </p:txBody>
      </p:sp>
    </p:spTree>
    <p:extLst>
      <p:ext uri="{BB962C8B-B14F-4D97-AF65-F5344CB8AC3E}">
        <p14:creationId xmlns:p14="http://schemas.microsoft.com/office/powerpoint/2010/main" val="156436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Mechanical engineers</a:t>
            </a:r>
          </a:p>
          <a:p>
            <a:pPr lvl="1"/>
            <a:r>
              <a:rPr lang="en-US" sz="1200" kern="1200" dirty="0" smtClean="0">
                <a:solidFill>
                  <a:schemeClr val="tx1"/>
                </a:solidFill>
                <a:effectLst/>
                <a:latin typeface="+mn-lt"/>
                <a:ea typeface="+mn-ea"/>
                <a:cs typeface="+mn-cs"/>
              </a:rPr>
              <a:t>Mechanical engineers are different than the normal mechanics that your parents take their car to when it has a problem. </a:t>
            </a:r>
          </a:p>
          <a:p>
            <a:pPr lvl="1"/>
            <a:r>
              <a:rPr lang="en-US" sz="1200" kern="1200" dirty="0" smtClean="0">
                <a:solidFill>
                  <a:schemeClr val="tx1"/>
                </a:solidFill>
                <a:effectLst/>
                <a:latin typeface="+mn-lt"/>
                <a:ea typeface="+mn-ea"/>
                <a:cs typeface="+mn-cs"/>
              </a:rPr>
              <a:t>These engineers design, develop, build and test mechanical devices that include tools, engines and machines of all sizes</a:t>
            </a:r>
          </a:p>
          <a:p>
            <a:pPr lvl="1"/>
            <a:r>
              <a:rPr lang="en-US" sz="1200" kern="1200" dirty="0" smtClean="0">
                <a:solidFill>
                  <a:schemeClr val="tx1"/>
                </a:solidFill>
                <a:effectLst/>
                <a:latin typeface="+mn-lt"/>
                <a:ea typeface="+mn-ea"/>
                <a:cs typeface="+mn-cs"/>
              </a:rPr>
              <a:t>To become a mechanical engineer, you must have  a bachelor’s degree</a:t>
            </a:r>
          </a:p>
          <a:p>
            <a:pPr lvl="2"/>
            <a:r>
              <a:rPr lang="en-US" sz="1200" kern="1200" dirty="0" smtClean="0">
                <a:solidFill>
                  <a:schemeClr val="tx1"/>
                </a:solidFill>
                <a:effectLst/>
                <a:latin typeface="+mn-lt"/>
                <a:ea typeface="+mn-ea"/>
                <a:cs typeface="+mn-cs"/>
              </a:rPr>
              <a:t>Georgia Tech, UGA and Southern Polytechnic State University are some of the universities that offer this degree in the state of Georgia.</a:t>
            </a:r>
          </a:p>
          <a:p>
            <a:pPr lvl="1"/>
            <a:r>
              <a:rPr lang="en-US" sz="1200" kern="1200" dirty="0" smtClean="0">
                <a:solidFill>
                  <a:schemeClr val="tx1"/>
                </a:solidFill>
                <a:effectLst/>
                <a:latin typeface="+mn-lt"/>
                <a:ea typeface="+mn-ea"/>
                <a:cs typeface="+mn-cs"/>
              </a:rPr>
              <a:t>Most mechanical engineers work in an office but like most other engineers they have to sometimes visit cites of machinery that is having problems.</a:t>
            </a:r>
          </a:p>
          <a:p>
            <a:pPr lvl="1"/>
            <a:r>
              <a:rPr lang="en-US" sz="1200" kern="1200" dirty="0" smtClean="0">
                <a:solidFill>
                  <a:schemeClr val="tx1"/>
                </a:solidFill>
                <a:effectLst/>
                <a:latin typeface="+mn-lt"/>
                <a:ea typeface="+mn-ea"/>
                <a:cs typeface="+mn-cs"/>
              </a:rPr>
              <a:t>The average mechanical engineer makes approximately $81,000 a year.</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12</a:t>
            </a:fld>
            <a:endParaRPr lang="en-US"/>
          </a:p>
        </p:txBody>
      </p:sp>
    </p:spTree>
    <p:extLst>
      <p:ext uri="{BB962C8B-B14F-4D97-AF65-F5344CB8AC3E}">
        <p14:creationId xmlns:p14="http://schemas.microsoft.com/office/powerpoint/2010/main" val="420416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Mechanical engineers do deal with motors and car engines but they also deal with robotics. How many of you like to build a robot that was remote controlled? </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13</a:t>
            </a:fld>
            <a:endParaRPr lang="en-US"/>
          </a:p>
        </p:txBody>
      </p:sp>
    </p:spTree>
    <p:extLst>
      <p:ext uri="{BB962C8B-B14F-4D97-AF65-F5344CB8AC3E}">
        <p14:creationId xmlns:p14="http://schemas.microsoft.com/office/powerpoint/2010/main" val="349917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Well has anyone ever wondered who designs prosthetic legs and arms for people who have lost limbs?</a:t>
            </a:r>
          </a:p>
          <a:p>
            <a:pPr lvl="1"/>
            <a:r>
              <a:rPr lang="en-US" sz="1200" kern="1200" dirty="0" smtClean="0">
                <a:solidFill>
                  <a:schemeClr val="tx1"/>
                </a:solidFill>
                <a:effectLst/>
                <a:latin typeface="+mn-lt"/>
                <a:ea typeface="+mn-ea"/>
                <a:cs typeface="+mn-cs"/>
              </a:rPr>
              <a:t>Biomedical engineers analyze and design solutions to problems that are present in the biological and medial fields</a:t>
            </a:r>
          </a:p>
          <a:p>
            <a:pPr lvl="2"/>
            <a:r>
              <a:rPr lang="en-US" sz="1200" kern="1200" dirty="0" smtClean="0">
                <a:solidFill>
                  <a:schemeClr val="tx1"/>
                </a:solidFill>
                <a:effectLst/>
                <a:latin typeface="+mn-lt"/>
                <a:ea typeface="+mn-ea"/>
                <a:cs typeface="+mn-cs"/>
              </a:rPr>
              <a:t>Along with prosthetics, they also create movement systems to help people with spinal injuries move around</a:t>
            </a:r>
          </a:p>
          <a:p>
            <a:pPr lvl="1"/>
            <a:r>
              <a:rPr lang="en-US" sz="1200" kern="1200" dirty="0" smtClean="0">
                <a:solidFill>
                  <a:schemeClr val="tx1"/>
                </a:solidFill>
                <a:effectLst/>
                <a:latin typeface="+mn-lt"/>
                <a:ea typeface="+mn-ea"/>
                <a:cs typeface="+mn-cs"/>
              </a:rPr>
              <a:t>Georgia Tech and UGA are two places within the state of Georgia where you can receive a bachelor’s degree in biomedical engineering. Places of employment require a bachelor’s degree.</a:t>
            </a:r>
          </a:p>
          <a:p>
            <a:pPr lvl="1"/>
            <a:r>
              <a:rPr lang="en-US" sz="1200" kern="1200" dirty="0" smtClean="0">
                <a:solidFill>
                  <a:schemeClr val="tx1"/>
                </a:solidFill>
                <a:effectLst/>
                <a:latin typeface="+mn-lt"/>
                <a:ea typeface="+mn-ea"/>
                <a:cs typeface="+mn-cs"/>
              </a:rPr>
              <a:t>Biomedical engineers make an average of $87,000 a year.</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14</a:t>
            </a:fld>
            <a:endParaRPr lang="en-US"/>
          </a:p>
        </p:txBody>
      </p:sp>
    </p:spTree>
    <p:extLst>
      <p:ext uri="{BB962C8B-B14F-4D97-AF65-F5344CB8AC3E}">
        <p14:creationId xmlns:p14="http://schemas.microsoft.com/office/powerpoint/2010/main" val="80254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Biomedical engineers deal with prosthetics as I mentioned before. You can see a few examples of these in these pictures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also deal with genes and cloning. They can mix and match DNA to create different characteristics within species. </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15</a:t>
            </a:fld>
            <a:endParaRPr lang="en-US"/>
          </a:p>
        </p:txBody>
      </p:sp>
    </p:spTree>
    <p:extLst>
      <p:ext uri="{BB962C8B-B14F-4D97-AF65-F5344CB8AC3E}">
        <p14:creationId xmlns:p14="http://schemas.microsoft.com/office/powerpoint/2010/main" val="240510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that you have a brief understanding of these five jobs, I want you to partner off to complete a research project. </a:t>
            </a:r>
          </a:p>
          <a:p>
            <a:pPr lvl="1"/>
            <a:r>
              <a:rPr lang="en-US" sz="1200" kern="1200" dirty="0" smtClean="0">
                <a:solidFill>
                  <a:schemeClr val="tx1"/>
                </a:solidFill>
                <a:effectLst/>
                <a:latin typeface="+mn-lt"/>
                <a:ea typeface="+mn-ea"/>
                <a:cs typeface="+mn-cs"/>
              </a:rPr>
              <a:t>You will choose an architectural or engineering profession that you and your partner would like to research and in a few days you will give a class presentation about the job you chose. </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16</a:t>
            </a:fld>
            <a:endParaRPr lang="en-US"/>
          </a:p>
        </p:txBody>
      </p:sp>
    </p:spTree>
    <p:extLst>
      <p:ext uri="{BB962C8B-B14F-4D97-AF65-F5344CB8AC3E}">
        <p14:creationId xmlns:p14="http://schemas.microsoft.com/office/powerpoint/2010/main" val="413054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p>
          <a:p>
            <a:r>
              <a:rPr lang="en-US" dirty="0" smtClean="0"/>
              <a:t>	These</a:t>
            </a:r>
            <a:r>
              <a:rPr lang="en-US" baseline="0" dirty="0" smtClean="0"/>
              <a:t> are the standards that have been put forth by the state department.</a:t>
            </a:r>
          </a:p>
          <a:p>
            <a:r>
              <a:rPr lang="en-US" baseline="0" dirty="0" smtClean="0"/>
              <a:t>	After this unit, you should be able to participate and complete each one of these standards. </a:t>
            </a:r>
          </a:p>
          <a:p>
            <a:r>
              <a:rPr lang="en-US" baseline="0" dirty="0" smtClean="0"/>
              <a:t>	2.1 Identify the professional and/or trade associations related to the architectural and engineering professions.</a:t>
            </a:r>
          </a:p>
          <a:p>
            <a:r>
              <a:rPr lang="en-US" baseline="0" dirty="0" smtClean="0"/>
              <a:t>	2.2 Identify related occupations within the architectural and engineering professions.</a:t>
            </a:r>
          </a:p>
          <a:p>
            <a:r>
              <a:rPr lang="en-US" baseline="0" dirty="0" smtClean="0"/>
              <a:t>	2.3 Identify employment opportunities in the architectural and engineering profession.</a:t>
            </a:r>
          </a:p>
          <a:p>
            <a:r>
              <a:rPr lang="en-US" baseline="0" dirty="0" smtClean="0"/>
              <a:t>	2.4 Match architectural and engineering occupational job titles with qualifications and responsibilities.</a:t>
            </a:r>
          </a:p>
          <a:p>
            <a:r>
              <a:rPr lang="en-US" baseline="0" dirty="0" smtClean="0"/>
              <a:t>	2.5 Identify education and training required to work in the various architectural and engineering professions.</a:t>
            </a:r>
          </a:p>
          <a:p>
            <a:r>
              <a:rPr lang="en-US" baseline="0" dirty="0" smtClean="0"/>
              <a:t>	2.6 Participate in activities related to career interest. </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2</a:t>
            </a:fld>
            <a:endParaRPr lang="en-US"/>
          </a:p>
        </p:txBody>
      </p:sp>
    </p:spTree>
    <p:extLst>
      <p:ext uri="{BB962C8B-B14F-4D97-AF65-F5344CB8AC3E}">
        <p14:creationId xmlns:p14="http://schemas.microsoft.com/office/powerpoint/2010/main" val="366181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essential questions for this unit:</a:t>
            </a:r>
          </a:p>
          <a:p>
            <a:r>
              <a:rPr lang="en-US" dirty="0" smtClean="0"/>
              <a:t>What are the different types of engineering?</a:t>
            </a:r>
          </a:p>
          <a:p>
            <a:r>
              <a:rPr lang="en-US" dirty="0" smtClean="0"/>
              <a:t>Why are architectural and engineering professions so important?</a:t>
            </a:r>
          </a:p>
          <a:p>
            <a:r>
              <a:rPr lang="en-US" dirty="0" smtClean="0"/>
              <a:t>How are the professions within these fields different? How are they similar?</a:t>
            </a:r>
          </a:p>
          <a:p>
            <a:r>
              <a:rPr lang="en-US" dirty="0" smtClean="0"/>
              <a:t>You need to be able to answer these questions by the time we are finished with our</a:t>
            </a:r>
            <a:r>
              <a:rPr lang="en-US" baseline="0" dirty="0" smtClean="0"/>
              <a:t> unit this week</a:t>
            </a:r>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3</a:t>
            </a:fld>
            <a:endParaRPr lang="en-US"/>
          </a:p>
        </p:txBody>
      </p:sp>
    </p:spTree>
    <p:extLst>
      <p:ext uri="{BB962C8B-B14F-4D97-AF65-F5344CB8AC3E}">
        <p14:creationId xmlns:p14="http://schemas.microsoft.com/office/powerpoint/2010/main" val="67739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we</a:t>
            </a:r>
            <a:r>
              <a:rPr lang="en-US" baseline="0" dirty="0" smtClean="0"/>
              <a:t> need architectural and engineering jobs?</a:t>
            </a:r>
          </a:p>
          <a:p>
            <a:r>
              <a:rPr lang="en-US" baseline="0" dirty="0" smtClean="0"/>
              <a:t>Well how many of you like the houses that you live in?</a:t>
            </a:r>
          </a:p>
          <a:p>
            <a:r>
              <a:rPr lang="en-US" baseline="0" dirty="0" smtClean="0"/>
              <a:t>The cars that your parents drive?</a:t>
            </a:r>
          </a:p>
          <a:p>
            <a:r>
              <a:rPr lang="en-US" baseline="0" dirty="0" smtClean="0"/>
              <a:t>The food that you eat?</a:t>
            </a:r>
          </a:p>
          <a:p>
            <a:r>
              <a:rPr lang="en-US" baseline="0" dirty="0" smtClean="0"/>
              <a:t>The football stadium that you sit in on Friday night?</a:t>
            </a:r>
          </a:p>
          <a:p>
            <a:r>
              <a:rPr lang="en-US" baseline="0" dirty="0" smtClean="0"/>
              <a:t>All of these things were designed by architects and engineers.</a:t>
            </a:r>
          </a:p>
          <a:p>
            <a:r>
              <a:rPr lang="en-US" baseline="0" dirty="0" smtClean="0"/>
              <a:t>Architectural and Engineering jobs provide us with new buildings, vehicles, bridges and other items that we use on a daily basis</a:t>
            </a:r>
          </a:p>
          <a:p>
            <a:r>
              <a:rPr lang="en-US" baseline="0" dirty="0" smtClean="0"/>
              <a:t>Now I know most of you are thinking, well engineers can’t design a head of lettuce or a carrot or a pineapple and you would be correct.</a:t>
            </a:r>
          </a:p>
          <a:p>
            <a:r>
              <a:rPr lang="en-US" baseline="0" dirty="0" smtClean="0"/>
              <a:t>There are engineering jobs that take the items that we already have today, such as fruits and vegetables and make them better for us. </a:t>
            </a:r>
          </a:p>
        </p:txBody>
      </p:sp>
      <p:sp>
        <p:nvSpPr>
          <p:cNvPr id="4" name="Slide Number Placeholder 3"/>
          <p:cNvSpPr>
            <a:spLocks noGrp="1"/>
          </p:cNvSpPr>
          <p:nvPr>
            <p:ph type="sldNum" sz="quarter" idx="10"/>
          </p:nvPr>
        </p:nvSpPr>
        <p:spPr/>
        <p:txBody>
          <a:bodyPr/>
          <a:lstStyle/>
          <a:p>
            <a:fld id="{ACF1079C-D457-4965-A6E9-1E7C43F81E2E}" type="slidenum">
              <a:rPr lang="en-US" smtClean="0"/>
              <a:t>4</a:t>
            </a:fld>
            <a:endParaRPr lang="en-US"/>
          </a:p>
        </p:txBody>
      </p:sp>
    </p:spTree>
    <p:extLst>
      <p:ext uri="{BB962C8B-B14F-4D97-AF65-F5344CB8AC3E}">
        <p14:creationId xmlns:p14="http://schemas.microsoft.com/office/powerpoint/2010/main" val="419990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briefly cover five jobs</a:t>
            </a:r>
            <a:r>
              <a:rPr lang="en-US" baseline="0" dirty="0" smtClean="0"/>
              <a:t> within the architectural and engineering fields:</a:t>
            </a:r>
          </a:p>
          <a:p>
            <a:r>
              <a:rPr lang="en-US" baseline="0" dirty="0" smtClean="0"/>
              <a:t>Architect, Civil Engineer, Electrical Engineer, Mechanical Engineer, and Biomedical Engineer</a:t>
            </a:r>
          </a:p>
        </p:txBody>
      </p:sp>
      <p:sp>
        <p:nvSpPr>
          <p:cNvPr id="4" name="Slide Number Placeholder 3"/>
          <p:cNvSpPr>
            <a:spLocks noGrp="1"/>
          </p:cNvSpPr>
          <p:nvPr>
            <p:ph type="sldNum" sz="quarter" idx="10"/>
          </p:nvPr>
        </p:nvSpPr>
        <p:spPr/>
        <p:txBody>
          <a:bodyPr/>
          <a:lstStyle/>
          <a:p>
            <a:fld id="{ACF1079C-D457-4965-A6E9-1E7C43F81E2E}" type="slidenum">
              <a:rPr lang="en-US" smtClean="0"/>
              <a:t>5</a:t>
            </a:fld>
            <a:endParaRPr lang="en-US"/>
          </a:p>
        </p:txBody>
      </p:sp>
    </p:spTree>
    <p:extLst>
      <p:ext uri="{BB962C8B-B14F-4D97-AF65-F5344CB8AC3E}">
        <p14:creationId xmlns:p14="http://schemas.microsoft.com/office/powerpoint/2010/main" val="175966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what does an architect do</a:t>
            </a:r>
          </a:p>
          <a:p>
            <a:pPr lvl="1"/>
            <a:r>
              <a:rPr lang="en-US" sz="1200" kern="1200" dirty="0" smtClean="0">
                <a:solidFill>
                  <a:schemeClr val="tx1"/>
                </a:solidFill>
                <a:effectLst/>
                <a:latin typeface="+mn-lt"/>
                <a:ea typeface="+mn-ea"/>
                <a:cs typeface="+mn-cs"/>
              </a:rPr>
              <a:t>Architects work alongside engineers, technicians and clients to design houses, office buildings, and other structures.</a:t>
            </a:r>
          </a:p>
          <a:p>
            <a:pPr lvl="1"/>
            <a:r>
              <a:rPr lang="en-US" sz="1200" kern="1200" dirty="0" smtClean="0">
                <a:solidFill>
                  <a:schemeClr val="tx1"/>
                </a:solidFill>
                <a:effectLst/>
                <a:latin typeface="+mn-lt"/>
                <a:ea typeface="+mn-ea"/>
                <a:cs typeface="+mn-cs"/>
              </a:rPr>
              <a:t>To be an architect you must obtain a bachelor’s degree (a four year degree) from an accredited university.</a:t>
            </a:r>
          </a:p>
          <a:p>
            <a:pPr lvl="2"/>
            <a:r>
              <a:rPr lang="en-US" sz="1200" kern="1200" dirty="0" smtClean="0">
                <a:solidFill>
                  <a:schemeClr val="tx1"/>
                </a:solidFill>
                <a:effectLst/>
                <a:latin typeface="+mn-lt"/>
                <a:ea typeface="+mn-ea"/>
                <a:cs typeface="+mn-cs"/>
              </a:rPr>
              <a:t>Some of those places located in Georgia are Georgia tech in Atlanta and the Savannah College of Art and Design</a:t>
            </a:r>
          </a:p>
          <a:p>
            <a:pPr lvl="2"/>
            <a:r>
              <a:rPr lang="en-US" sz="1200" kern="1200" dirty="0" smtClean="0">
                <a:solidFill>
                  <a:schemeClr val="tx1"/>
                </a:solidFill>
                <a:effectLst/>
                <a:latin typeface="+mn-lt"/>
                <a:ea typeface="+mn-ea"/>
                <a:cs typeface="+mn-cs"/>
              </a:rPr>
              <a:t>There are other places outside of Georgia that you can get an architectural degree as well.</a:t>
            </a:r>
          </a:p>
          <a:p>
            <a:pPr lvl="1"/>
            <a:r>
              <a:rPr lang="en-US" sz="1200" kern="1200" dirty="0" smtClean="0">
                <a:solidFill>
                  <a:schemeClr val="tx1"/>
                </a:solidFill>
                <a:effectLst/>
                <a:latin typeface="+mn-lt"/>
                <a:ea typeface="+mn-ea"/>
                <a:cs typeface="+mn-cs"/>
              </a:rPr>
              <a:t>Most architects work in an office where they meet the clients and find out what their needs and wants are in a project.</a:t>
            </a:r>
          </a:p>
          <a:p>
            <a:pPr lvl="2"/>
            <a:r>
              <a:rPr lang="en-US" sz="1200" kern="1200" dirty="0" smtClean="0">
                <a:solidFill>
                  <a:schemeClr val="tx1"/>
                </a:solidFill>
                <a:effectLst/>
                <a:latin typeface="+mn-lt"/>
                <a:ea typeface="+mn-ea"/>
                <a:cs typeface="+mn-cs"/>
              </a:rPr>
              <a:t>They also consult with engineers to make sure that the project is done to code and done correctly the first time. </a:t>
            </a:r>
          </a:p>
          <a:p>
            <a:pPr lvl="1"/>
            <a:r>
              <a:rPr lang="en-US" sz="1200" kern="1200" dirty="0" smtClean="0">
                <a:solidFill>
                  <a:schemeClr val="tx1"/>
                </a:solidFill>
                <a:effectLst/>
                <a:latin typeface="+mn-lt"/>
                <a:ea typeface="+mn-ea"/>
                <a:cs typeface="+mn-cs"/>
              </a:rPr>
              <a:t>How much do you think an architect makes a year?</a:t>
            </a:r>
          </a:p>
          <a:p>
            <a:pPr lvl="2"/>
            <a:r>
              <a:rPr lang="en-US" sz="1200" kern="1200" dirty="0" smtClean="0">
                <a:solidFill>
                  <a:schemeClr val="tx1"/>
                </a:solidFill>
                <a:effectLst/>
                <a:latin typeface="+mn-lt"/>
                <a:ea typeface="+mn-ea"/>
                <a:cs typeface="+mn-cs"/>
              </a:rPr>
              <a:t>$73,000 a year</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6</a:t>
            </a:fld>
            <a:endParaRPr lang="en-US"/>
          </a:p>
        </p:txBody>
      </p:sp>
    </p:spTree>
    <p:extLst>
      <p:ext uri="{BB962C8B-B14F-4D97-AF65-F5344CB8AC3E}">
        <p14:creationId xmlns:p14="http://schemas.microsoft.com/office/powerpoint/2010/main" val="221359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Pictures</a:t>
            </a:r>
          </a:p>
          <a:p>
            <a:pPr lvl="1"/>
            <a:r>
              <a:rPr lang="en-US" sz="1200" kern="1200" dirty="0" smtClean="0">
                <a:solidFill>
                  <a:schemeClr val="tx1"/>
                </a:solidFill>
                <a:effectLst/>
                <a:latin typeface="+mn-lt"/>
                <a:ea typeface="+mn-ea"/>
                <a:cs typeface="+mn-cs"/>
              </a:rPr>
              <a:t>These are a few pictures that show just what architects do</a:t>
            </a:r>
          </a:p>
          <a:p>
            <a:pPr lvl="1"/>
            <a:r>
              <a:rPr lang="en-US" sz="1200" kern="1200" dirty="0" smtClean="0">
                <a:solidFill>
                  <a:schemeClr val="tx1"/>
                </a:solidFill>
                <a:effectLst/>
                <a:latin typeface="+mn-lt"/>
                <a:ea typeface="+mn-ea"/>
                <a:cs typeface="+mn-cs"/>
              </a:rPr>
              <a:t>You have several of them creating drawings for a project.</a:t>
            </a:r>
          </a:p>
          <a:p>
            <a:pPr lvl="1"/>
            <a:r>
              <a:rPr lang="en-US" sz="1200" kern="1200" dirty="0" smtClean="0">
                <a:solidFill>
                  <a:schemeClr val="tx1"/>
                </a:solidFill>
                <a:effectLst/>
                <a:latin typeface="+mn-lt"/>
                <a:ea typeface="+mn-ea"/>
                <a:cs typeface="+mn-cs"/>
              </a:rPr>
              <a:t>The top left picture is showing a consultation between an architect and a client</a:t>
            </a:r>
          </a:p>
          <a:p>
            <a:pPr lvl="2"/>
            <a:r>
              <a:rPr lang="en-US" sz="1200" kern="1200" dirty="0" smtClean="0">
                <a:solidFill>
                  <a:schemeClr val="tx1"/>
                </a:solidFill>
                <a:effectLst/>
                <a:latin typeface="+mn-lt"/>
                <a:ea typeface="+mn-ea"/>
                <a:cs typeface="+mn-cs"/>
              </a:rPr>
              <a:t>When an architect meets with a client they have to make sure that the client is happy but they also have to think about the safety of the project and making sure that the building or bridge they are designing doesn’t come crashing down. </a:t>
            </a:r>
          </a:p>
          <a:p>
            <a:pPr lvl="1"/>
            <a:r>
              <a:rPr lang="en-US" sz="1200" kern="1200" dirty="0" smtClean="0">
                <a:solidFill>
                  <a:schemeClr val="tx1"/>
                </a:solidFill>
                <a:effectLst/>
                <a:latin typeface="+mn-lt"/>
                <a:ea typeface="+mn-ea"/>
                <a:cs typeface="+mn-cs"/>
              </a:rPr>
              <a:t>The bottom right picture is a 3-D computer drawing of a building. This is the picture that the architect would show to client to make sure that the building looks the way the client wants it to before they start with the project. </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7</a:t>
            </a:fld>
            <a:endParaRPr lang="en-US"/>
          </a:p>
        </p:txBody>
      </p:sp>
    </p:spTree>
    <p:extLst>
      <p:ext uri="{BB962C8B-B14F-4D97-AF65-F5344CB8AC3E}">
        <p14:creationId xmlns:p14="http://schemas.microsoft.com/office/powerpoint/2010/main" val="106436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most of you have probably heard of civil engineering</a:t>
            </a:r>
          </a:p>
          <a:p>
            <a:pPr lvl="1"/>
            <a:r>
              <a:rPr lang="en-US" sz="1200" kern="1200" dirty="0" smtClean="0">
                <a:solidFill>
                  <a:schemeClr val="tx1"/>
                </a:solidFill>
                <a:effectLst/>
                <a:latin typeface="+mn-lt"/>
                <a:ea typeface="+mn-ea"/>
                <a:cs typeface="+mn-cs"/>
              </a:rPr>
              <a:t>Civil engineers design, construct, supervise, operate and maintain large infrastructure such as highways, railways, airports, bridges, dams and tunnels</a:t>
            </a:r>
          </a:p>
          <a:p>
            <a:pPr lvl="1"/>
            <a:r>
              <a:rPr lang="en-US" sz="1200" kern="1200" dirty="0" smtClean="0">
                <a:solidFill>
                  <a:schemeClr val="tx1"/>
                </a:solidFill>
                <a:effectLst/>
                <a:latin typeface="+mn-lt"/>
                <a:ea typeface="+mn-ea"/>
                <a:cs typeface="+mn-cs"/>
              </a:rPr>
              <a:t>Just like with architecture, to be a civil engineer you have to have a bachelor’s degree.</a:t>
            </a:r>
          </a:p>
          <a:p>
            <a:pPr lvl="2"/>
            <a:r>
              <a:rPr lang="en-US" sz="1200" kern="1200" dirty="0" smtClean="0">
                <a:solidFill>
                  <a:schemeClr val="tx1"/>
                </a:solidFill>
                <a:effectLst/>
                <a:latin typeface="+mn-lt"/>
                <a:ea typeface="+mn-ea"/>
                <a:cs typeface="+mn-cs"/>
              </a:rPr>
              <a:t>In the state of Georgia you can get a civil engineering degree from Georgia Tech, Georgia Southern University and UGA</a:t>
            </a:r>
          </a:p>
          <a:p>
            <a:pPr lvl="3"/>
            <a:r>
              <a:rPr lang="en-US" sz="1200" kern="1200" dirty="0" smtClean="0">
                <a:solidFill>
                  <a:schemeClr val="tx1"/>
                </a:solidFill>
                <a:effectLst/>
                <a:latin typeface="+mn-lt"/>
                <a:ea typeface="+mn-ea"/>
                <a:cs typeface="+mn-cs"/>
              </a:rPr>
              <a:t>UGA actually just started their civil engineering program within the last five years.</a:t>
            </a:r>
          </a:p>
          <a:p>
            <a:pPr lvl="1"/>
            <a:r>
              <a:rPr lang="en-US" sz="1200" kern="1200" dirty="0" smtClean="0">
                <a:solidFill>
                  <a:schemeClr val="tx1"/>
                </a:solidFill>
                <a:effectLst/>
                <a:latin typeface="+mn-lt"/>
                <a:ea typeface="+mn-ea"/>
                <a:cs typeface="+mn-cs"/>
              </a:rPr>
              <a:t>Civil engineers work mostly in an office drawing up designs and doing configurations to make sure that the structures are stable.</a:t>
            </a:r>
          </a:p>
          <a:p>
            <a:pPr lvl="2"/>
            <a:r>
              <a:rPr lang="en-US" sz="1200" kern="1200" dirty="0" smtClean="0">
                <a:solidFill>
                  <a:schemeClr val="tx1"/>
                </a:solidFill>
                <a:effectLst/>
                <a:latin typeface="+mn-lt"/>
                <a:ea typeface="+mn-ea"/>
                <a:cs typeface="+mn-cs"/>
              </a:rPr>
              <a:t>However, they also go out the locations of their projects to make sure the builders are keeping everything according to plan. </a:t>
            </a:r>
          </a:p>
          <a:p>
            <a:pPr lvl="1"/>
            <a:r>
              <a:rPr lang="en-US" sz="1200" kern="1200" dirty="0" smtClean="0">
                <a:solidFill>
                  <a:schemeClr val="tx1"/>
                </a:solidFill>
                <a:effectLst/>
                <a:latin typeface="+mn-lt"/>
                <a:ea typeface="+mn-ea"/>
                <a:cs typeface="+mn-cs"/>
              </a:rPr>
              <a:t>Do we think civil engineers make more than architects?</a:t>
            </a:r>
          </a:p>
          <a:p>
            <a:pPr lvl="2"/>
            <a:r>
              <a:rPr lang="en-US" sz="1200" kern="1200" dirty="0" smtClean="0">
                <a:solidFill>
                  <a:schemeClr val="tx1"/>
                </a:solidFill>
                <a:effectLst/>
                <a:latin typeface="+mn-lt"/>
                <a:ea typeface="+mn-ea"/>
                <a:cs typeface="+mn-cs"/>
              </a:rPr>
              <a:t>Well they do, they make around $80,000 a year.</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8</a:t>
            </a:fld>
            <a:endParaRPr lang="en-US"/>
          </a:p>
        </p:txBody>
      </p:sp>
    </p:spTree>
    <p:extLst>
      <p:ext uri="{BB962C8B-B14F-4D97-AF65-F5344CB8AC3E}">
        <p14:creationId xmlns:p14="http://schemas.microsoft.com/office/powerpoint/2010/main" val="337883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pictures we can see civil engineers on the site of various projects as well as in the bottom left corner, we can see a plan being drawn up</a:t>
            </a:r>
          </a:p>
          <a:p>
            <a:endParaRPr lang="en-US" dirty="0"/>
          </a:p>
        </p:txBody>
      </p:sp>
      <p:sp>
        <p:nvSpPr>
          <p:cNvPr id="4" name="Slide Number Placeholder 3"/>
          <p:cNvSpPr>
            <a:spLocks noGrp="1"/>
          </p:cNvSpPr>
          <p:nvPr>
            <p:ph type="sldNum" sz="quarter" idx="10"/>
          </p:nvPr>
        </p:nvSpPr>
        <p:spPr/>
        <p:txBody>
          <a:bodyPr/>
          <a:lstStyle/>
          <a:p>
            <a:fld id="{ACF1079C-D457-4965-A6E9-1E7C43F81E2E}" type="slidenum">
              <a:rPr lang="en-US" smtClean="0"/>
              <a:t>9</a:t>
            </a:fld>
            <a:endParaRPr lang="en-US"/>
          </a:p>
        </p:txBody>
      </p:sp>
    </p:spTree>
    <p:extLst>
      <p:ext uri="{BB962C8B-B14F-4D97-AF65-F5344CB8AC3E}">
        <p14:creationId xmlns:p14="http://schemas.microsoft.com/office/powerpoint/2010/main" val="4138802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FF0000">
              <a:alpha val="45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FFC000">
              <a:alpha val="40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pic>
        <p:nvPicPr>
          <p:cNvPr id="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324600"/>
            <a:ext cx="13795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429064" y="3337560"/>
            <a:ext cx="6480048" cy="2301240"/>
          </a:xfrm>
          <a:prstGeom prst="rect">
            <a:avLst/>
          </a:prstGeo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8" name="Footer Placeholder 18"/>
          <p:cNvSpPr>
            <a:spLocks noGrp="1"/>
          </p:cNvSpPr>
          <p:nvPr>
            <p:ph type="ftr" sz="quarter" idx="11"/>
          </p:nvPr>
        </p:nvSpPr>
        <p:spPr/>
        <p:txBody>
          <a:bodyPr/>
          <a:lstStyle>
            <a:lvl1pPr>
              <a:defRPr/>
            </a:lvl1pPr>
          </a:lstStyle>
          <a:p>
            <a:endParaRPr lang="en-US"/>
          </a:p>
        </p:txBody>
      </p:sp>
      <p:sp>
        <p:nvSpPr>
          <p:cNvPr id="10" name="Slide Number Placeholder 26"/>
          <p:cNvSpPr>
            <a:spLocks noGrp="1"/>
          </p:cNvSpPr>
          <p:nvPr>
            <p:ph type="sldNum" sz="quarter" idx="12"/>
          </p:nvPr>
        </p:nvSpPr>
        <p:spPr/>
        <p:txBody>
          <a:bodyPr/>
          <a:lstStyle>
            <a:lvl1pPr>
              <a:defRPr smtClean="0"/>
            </a:lvl1pPr>
          </a:lstStyle>
          <a:p>
            <a:fld id="{4C647865-5C55-4224-BF91-5254E99F981B}" type="slidenum">
              <a:rPr lang="en-US" smtClean="0"/>
              <a:t>‹#›</a:t>
            </a:fld>
            <a:endParaRPr lang="en-US"/>
          </a:p>
        </p:txBody>
      </p:sp>
    </p:spTree>
    <p:extLst>
      <p:ext uri="{BB962C8B-B14F-4D97-AF65-F5344CB8AC3E}">
        <p14:creationId xmlns:p14="http://schemas.microsoft.com/office/powerpoint/2010/main" val="16560121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4C647865-5C55-4224-BF91-5254E99F981B}" type="slidenum">
              <a:rPr lang="en-US" smtClean="0"/>
              <a:t>‹#›</a:t>
            </a:fld>
            <a:endParaRPr lang="en-US"/>
          </a:p>
        </p:txBody>
      </p:sp>
    </p:spTree>
    <p:extLst>
      <p:ext uri="{BB962C8B-B14F-4D97-AF65-F5344CB8AC3E}">
        <p14:creationId xmlns:p14="http://schemas.microsoft.com/office/powerpoint/2010/main" val="47391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4C647865-5C55-4224-BF91-5254E99F981B}" type="slidenum">
              <a:rPr lang="en-US" smtClean="0"/>
              <a:t>‹#›</a:t>
            </a:fld>
            <a:endParaRPr lang="en-US"/>
          </a:p>
        </p:txBody>
      </p:sp>
    </p:spTree>
    <p:extLst>
      <p:ext uri="{BB962C8B-B14F-4D97-AF65-F5344CB8AC3E}">
        <p14:creationId xmlns:p14="http://schemas.microsoft.com/office/powerpoint/2010/main" val="298153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02083D5A-7EBF-42F1-BE5C-9D2036F4E34D}" type="datetimeFigureOut">
              <a:rPr lang="en-US" smtClean="0"/>
              <a:t>1/23/2015</a:t>
            </a:fld>
            <a:endParaRPr lang="en-US"/>
          </a:p>
        </p:txBody>
      </p:sp>
      <p:sp>
        <p:nvSpPr>
          <p:cNvPr id="18" name="Slide Number Placeholder 17"/>
          <p:cNvSpPr>
            <a:spLocks noGrp="1"/>
          </p:cNvSpPr>
          <p:nvPr>
            <p:ph type="sldNum" sz="quarter" idx="11"/>
          </p:nvPr>
        </p:nvSpPr>
        <p:spPr/>
        <p:txBody>
          <a:bodyPr/>
          <a:lstStyle/>
          <a:p>
            <a:fld id="{4C647865-5C55-4224-BF91-5254E99F981B}"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4C647865-5C55-4224-BF91-5254E99F981B}" type="slidenum">
              <a:rPr lang="en-US" smtClean="0"/>
              <a:t>‹#›</a:t>
            </a:fld>
            <a:endParaRPr lang="en-US"/>
          </a:p>
        </p:txBody>
      </p:sp>
    </p:spTree>
    <p:extLst>
      <p:ext uri="{BB962C8B-B14F-4D97-AF65-F5344CB8AC3E}">
        <p14:creationId xmlns:p14="http://schemas.microsoft.com/office/powerpoint/2010/main" val="348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FF0000">
              <a:alpha val="45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FFC000">
              <a:alpha val="40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pic>
        <p:nvPicPr>
          <p:cNvPr id="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324600"/>
            <a:ext cx="13795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583837"/>
            <a:ext cx="6629400" cy="1826363"/>
          </a:xfrm>
          <a:prstGeom prst="rect">
            <a:avLst/>
          </a:prstGeo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smtClean="0"/>
            </a:lvl1pPr>
          </a:lstStyle>
          <a:p>
            <a:fld id="{4C647865-5C55-4224-BF91-5254E99F981B}" type="slidenum">
              <a:rPr lang="en-US" smtClean="0"/>
              <a:t>‹#›</a:t>
            </a:fld>
            <a:endParaRPr lang="en-US"/>
          </a:p>
        </p:txBody>
      </p:sp>
    </p:spTree>
    <p:extLst>
      <p:ext uri="{BB962C8B-B14F-4D97-AF65-F5344CB8AC3E}">
        <p14:creationId xmlns:p14="http://schemas.microsoft.com/office/powerpoint/2010/main" val="3414785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4C647865-5C55-4224-BF91-5254E99F981B}" type="slidenum">
              <a:rPr lang="en-US" smtClean="0"/>
              <a:t>‹#›</a:t>
            </a:fld>
            <a:endParaRPr lang="en-US"/>
          </a:p>
        </p:txBody>
      </p:sp>
    </p:spTree>
    <p:extLst>
      <p:ext uri="{BB962C8B-B14F-4D97-AF65-F5344CB8AC3E}">
        <p14:creationId xmlns:p14="http://schemas.microsoft.com/office/powerpoint/2010/main" val="69953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4C647865-5C55-4224-BF91-5254E99F981B}" type="slidenum">
              <a:rPr lang="en-US" smtClean="0"/>
              <a:t>‹#›</a:t>
            </a:fld>
            <a:endParaRPr lang="en-US"/>
          </a:p>
        </p:txBody>
      </p:sp>
    </p:spTree>
    <p:extLst>
      <p:ext uri="{BB962C8B-B14F-4D97-AF65-F5344CB8AC3E}">
        <p14:creationId xmlns:p14="http://schemas.microsoft.com/office/powerpoint/2010/main" val="107013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a:prstGeom prst="rect">
            <a:avLst/>
          </a:prstGeo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4C647865-5C55-4224-BF91-5254E99F981B}" type="slidenum">
              <a:rPr lang="en-US" smtClean="0"/>
              <a:t>‹#›</a:t>
            </a:fld>
            <a:endParaRPr lang="en-US"/>
          </a:p>
        </p:txBody>
      </p:sp>
    </p:spTree>
    <p:extLst>
      <p:ext uri="{BB962C8B-B14F-4D97-AF65-F5344CB8AC3E}">
        <p14:creationId xmlns:p14="http://schemas.microsoft.com/office/powerpoint/2010/main" val="39857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4C647865-5C55-4224-BF91-5254E99F981B}" type="slidenum">
              <a:rPr lang="en-US" smtClean="0"/>
              <a:t>‹#›</a:t>
            </a:fld>
            <a:endParaRPr lang="en-US"/>
          </a:p>
        </p:txBody>
      </p:sp>
    </p:spTree>
    <p:extLst>
      <p:ext uri="{BB962C8B-B14F-4D97-AF65-F5344CB8AC3E}">
        <p14:creationId xmlns:p14="http://schemas.microsoft.com/office/powerpoint/2010/main" val="129805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a:prstGeom prst="rect">
            <a:avLst/>
          </a:prstGeo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smtClean="0"/>
            </a:lvl1pPr>
          </a:lstStyle>
          <a:p>
            <a:fld id="{4C647865-5C55-4224-BF91-5254E99F981B}" type="slidenum">
              <a:rPr lang="en-US" smtClean="0"/>
              <a:t>‹#›</a:t>
            </a:fld>
            <a:endParaRPr lang="en-US"/>
          </a:p>
        </p:txBody>
      </p:sp>
    </p:spTree>
    <p:extLst>
      <p:ext uri="{BB962C8B-B14F-4D97-AF65-F5344CB8AC3E}">
        <p14:creationId xmlns:p14="http://schemas.microsoft.com/office/powerpoint/2010/main" val="188301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a:prstGeom prst="rect">
            <a:avLst/>
          </a:prstGeo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083D5A-7EBF-42F1-BE5C-9D2036F4E34D}" type="datetimeFigureOut">
              <a:rPr lang="en-US" smtClean="0"/>
              <a:t>1/23/2015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C647865-5C55-4224-BF91-5254E99F981B}" type="slidenum">
              <a:rPr lang="en-US" smtClean="0"/>
              <a:t>‹#›</a:t>
            </a:fld>
            <a:endParaRPr lang="en-US"/>
          </a:p>
        </p:txBody>
      </p:sp>
    </p:spTree>
    <p:extLst>
      <p:ext uri="{BB962C8B-B14F-4D97-AF65-F5344CB8AC3E}">
        <p14:creationId xmlns:p14="http://schemas.microsoft.com/office/powerpoint/2010/main" val="350876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rgbClr val="FF0000">
              <a:alpha val="45000"/>
            </a:srgb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rgbClr val="FFC000">
              <a:alpha val="40000"/>
            </a:srgb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2083D5A-7EBF-42F1-BE5C-9D2036F4E34D}" type="datetimeFigureOut">
              <a:rPr lang="en-US" smtClean="0"/>
              <a:t>1/23/2015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fld id="{4C647865-5C55-4224-BF91-5254E99F981B}" type="slidenum">
              <a:rPr lang="en-US" smtClean="0"/>
              <a:t>‹#›</a:t>
            </a:fld>
            <a:endParaRPr lang="en-US"/>
          </a:p>
        </p:txBody>
      </p:sp>
      <p:pic>
        <p:nvPicPr>
          <p:cNvPr id="1032"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6324600"/>
            <a:ext cx="13795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l" rtl="0" eaLnBrk="1" fontAlgn="base" hangingPunct="1">
        <a:spcBef>
          <a:spcPct val="0"/>
        </a:spcBef>
        <a:spcAft>
          <a:spcPct val="0"/>
        </a:spcAft>
        <a:defRPr sz="4600" kern="1200">
          <a:solidFill>
            <a:schemeClr val="tx1"/>
          </a:solidFill>
          <a:latin typeface="+mj-lt"/>
          <a:ea typeface="+mj-ea"/>
          <a:cs typeface="+mj-cs"/>
        </a:defRPr>
      </a:lvl1pPr>
      <a:lvl2pPr algn="l" rtl="0" eaLnBrk="1" fontAlgn="base" hangingPunct="1">
        <a:spcBef>
          <a:spcPct val="0"/>
        </a:spcBef>
        <a:spcAft>
          <a:spcPct val="0"/>
        </a:spcAft>
        <a:defRPr sz="4600">
          <a:solidFill>
            <a:schemeClr val="tx1"/>
          </a:solidFill>
          <a:latin typeface="Franklin Gothic Book" pitchFamily="34" charset="0"/>
        </a:defRPr>
      </a:lvl2pPr>
      <a:lvl3pPr algn="l" rtl="0" eaLnBrk="1" fontAlgn="base" hangingPunct="1">
        <a:spcBef>
          <a:spcPct val="0"/>
        </a:spcBef>
        <a:spcAft>
          <a:spcPct val="0"/>
        </a:spcAft>
        <a:defRPr sz="4600">
          <a:solidFill>
            <a:schemeClr val="tx1"/>
          </a:solidFill>
          <a:latin typeface="Franklin Gothic Book" pitchFamily="34" charset="0"/>
        </a:defRPr>
      </a:lvl3pPr>
      <a:lvl4pPr algn="l" rtl="0" eaLnBrk="1" fontAlgn="base" hangingPunct="1">
        <a:spcBef>
          <a:spcPct val="0"/>
        </a:spcBef>
        <a:spcAft>
          <a:spcPct val="0"/>
        </a:spcAft>
        <a:defRPr sz="4600">
          <a:solidFill>
            <a:schemeClr val="tx1"/>
          </a:solidFill>
          <a:latin typeface="Franklin Gothic Book" pitchFamily="34" charset="0"/>
        </a:defRPr>
      </a:lvl4pPr>
      <a:lvl5pPr algn="l" rtl="0" eaLnBrk="1" fontAlgn="base" hangingPunct="1">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5776D"/>
        </a:buClr>
        <a:buSzPct val="90000"/>
        <a:buFont typeface="Wingdings 2"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AEAFA9"/>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Architectural and Engineering Professions</a:t>
            </a:r>
            <a:endParaRPr lang="en-US" dirty="0"/>
          </a:p>
        </p:txBody>
      </p:sp>
      <p:pic>
        <p:nvPicPr>
          <p:cNvPr id="3" name="Professions - Slide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223" y="6477000"/>
            <a:ext cx="304800" cy="304800"/>
          </a:xfrm>
          <a:prstGeom prst="rect">
            <a:avLst/>
          </a:prstGeom>
        </p:spPr>
      </p:pic>
    </p:spTree>
    <p:extLst>
      <p:ext uri="{BB962C8B-B14F-4D97-AF65-F5344CB8AC3E}">
        <p14:creationId xmlns:p14="http://schemas.microsoft.com/office/powerpoint/2010/main" val="25725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Engineer</a:t>
            </a:r>
            <a:endParaRPr lang="en-US" dirty="0"/>
          </a:p>
        </p:txBody>
      </p:sp>
      <p:sp>
        <p:nvSpPr>
          <p:cNvPr id="3" name="Content Placeholder 2"/>
          <p:cNvSpPr>
            <a:spLocks noGrp="1"/>
          </p:cNvSpPr>
          <p:nvPr>
            <p:ph idx="1"/>
          </p:nvPr>
        </p:nvSpPr>
        <p:spPr/>
        <p:txBody>
          <a:bodyPr/>
          <a:lstStyle/>
          <a:p>
            <a:r>
              <a:rPr lang="en-US" sz="2400" dirty="0" smtClean="0"/>
              <a:t>Design, develop and test electrical equipment as well as monitor the production and distribution of electrical energy</a:t>
            </a:r>
          </a:p>
          <a:p>
            <a:r>
              <a:rPr lang="en-US" sz="2400" dirty="0" smtClean="0"/>
              <a:t>To be an electrical engineer you must obtain a bachelor’s degree from an accredited university</a:t>
            </a:r>
          </a:p>
          <a:p>
            <a:pPr lvl="1"/>
            <a:r>
              <a:rPr lang="en-US" sz="2400" dirty="0" smtClean="0"/>
              <a:t>UGA, Georgia Tech</a:t>
            </a:r>
          </a:p>
          <a:p>
            <a:r>
              <a:rPr lang="en-US" sz="2400" dirty="0" smtClean="0"/>
              <a:t>Electrical Engineers work primarily in offices but they occasionally have to observe a piece of equipment at different locations.</a:t>
            </a:r>
          </a:p>
          <a:p>
            <a:r>
              <a:rPr lang="en-US" sz="2400" dirty="0" smtClean="0"/>
              <a:t>Electrical engineers make an average of $89,000 per year.</a:t>
            </a:r>
            <a:endParaRPr lang="en-US" sz="2400" dirty="0"/>
          </a:p>
        </p:txBody>
      </p:sp>
      <p:pic>
        <p:nvPicPr>
          <p:cNvPr id="4" name="Professions - Slide 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721" y="6553200"/>
            <a:ext cx="304800" cy="304800"/>
          </a:xfrm>
          <a:prstGeom prst="rect">
            <a:avLst/>
          </a:prstGeom>
        </p:spPr>
      </p:pic>
    </p:spTree>
    <p:extLst>
      <p:ext uri="{BB962C8B-B14F-4D97-AF65-F5344CB8AC3E}">
        <p14:creationId xmlns:p14="http://schemas.microsoft.com/office/powerpoint/2010/main" val="178941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578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16" y="4648200"/>
            <a:ext cx="2231669" cy="15849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585" y="512827"/>
            <a:ext cx="5374615" cy="4135374"/>
          </a:xfrm>
          <a:prstGeom prst="rect">
            <a:avLst/>
          </a:prstGeom>
        </p:spPr>
      </p:pic>
      <p:pic>
        <p:nvPicPr>
          <p:cNvPr id="3074" name="Picture 2" descr="http://engineeringschools.com/uploads/digital_asset/file/29/engineering-interview-craig-janus_600x3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585" y="4648201"/>
            <a:ext cx="3208726" cy="1600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lectricalengineersalary.net/wp-content/uploads/2010/11/electrical-engineer-sol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916" y="3238477"/>
            <a:ext cx="2231669" cy="14097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usnetservices.com.au/CA257D1D007678E1/Lookup/CareersInProfile/$file/Martin%20Cavanag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3495" y="4648200"/>
            <a:ext cx="2214705" cy="15778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rasilmagic.files.wordpress.com/2011/04/engineering_woman.jpg"/>
          <p:cNvPicPr>
            <a:picLocks noChangeAspect="1" noChangeArrowheads="1"/>
          </p:cNvPicPr>
          <p:nvPr/>
        </p:nvPicPr>
        <p:blipFill rotWithShape="1">
          <a:blip r:embed="rId8">
            <a:extLst>
              <a:ext uri="{28A0092B-C50C-407E-A947-70E740481C1C}">
                <a14:useLocalDpi xmlns:a14="http://schemas.microsoft.com/office/drawing/2010/main" val="0"/>
              </a:ext>
            </a:extLst>
          </a:blip>
          <a:srcRect t="3568"/>
          <a:stretch/>
        </p:blipFill>
        <p:spPr bwMode="auto">
          <a:xfrm>
            <a:off x="851916" y="512827"/>
            <a:ext cx="2231669" cy="272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8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Engineer</a:t>
            </a:r>
            <a:endParaRPr lang="en-US" dirty="0"/>
          </a:p>
        </p:txBody>
      </p:sp>
      <p:sp>
        <p:nvSpPr>
          <p:cNvPr id="3" name="Content Placeholder 2"/>
          <p:cNvSpPr>
            <a:spLocks noGrp="1"/>
          </p:cNvSpPr>
          <p:nvPr>
            <p:ph idx="1"/>
          </p:nvPr>
        </p:nvSpPr>
        <p:spPr/>
        <p:txBody>
          <a:bodyPr/>
          <a:lstStyle/>
          <a:p>
            <a:r>
              <a:rPr lang="en-US" sz="2400" dirty="0" smtClean="0"/>
              <a:t>Design, develop, build and test mechanical devices that include tools, engines and machines of all sizes.</a:t>
            </a:r>
          </a:p>
          <a:p>
            <a:r>
              <a:rPr lang="en-US" sz="2400" dirty="0" smtClean="0"/>
              <a:t>To become a mechanical engineer, you must have a bachelor’s degree.</a:t>
            </a:r>
          </a:p>
          <a:p>
            <a:pPr lvl="1"/>
            <a:r>
              <a:rPr lang="en-US" sz="2400" dirty="0" smtClean="0"/>
              <a:t>Georgia Tech, UGA, Southern Polytechnic State University</a:t>
            </a:r>
          </a:p>
          <a:p>
            <a:r>
              <a:rPr lang="en-US" sz="2400" dirty="0" smtClean="0"/>
              <a:t>Mechanical engineers work in an office setting but occasionally they have to visit work cites where an issue may be occurring.</a:t>
            </a:r>
          </a:p>
          <a:p>
            <a:r>
              <a:rPr lang="en-US" sz="2400" dirty="0" smtClean="0"/>
              <a:t>A mechanical engineer makes about $81,000 per year</a:t>
            </a:r>
            <a:endParaRPr lang="en-US" sz="2400" dirty="0"/>
          </a:p>
        </p:txBody>
      </p:sp>
      <p:pic>
        <p:nvPicPr>
          <p:cNvPr id="4" name="Professions - Slide 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353" y="6553200"/>
            <a:ext cx="304800" cy="304800"/>
          </a:xfrm>
          <a:prstGeom prst="rect">
            <a:avLst/>
          </a:prstGeom>
        </p:spPr>
      </p:pic>
    </p:spTree>
    <p:extLst>
      <p:ext uri="{BB962C8B-B14F-4D97-AF65-F5344CB8AC3E}">
        <p14:creationId xmlns:p14="http://schemas.microsoft.com/office/powerpoint/2010/main" val="149812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58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322" y="381000"/>
            <a:ext cx="3006942" cy="20046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02" y="3733800"/>
            <a:ext cx="4000500" cy="2438400"/>
          </a:xfrm>
          <a:prstGeom prst="rect">
            <a:avLst/>
          </a:prstGeom>
        </p:spPr>
      </p:pic>
      <p:pic>
        <p:nvPicPr>
          <p:cNvPr id="4098" name="Picture 2" descr="http://www.propickupmag.com/files/2011/05/Engine-builder-te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1"/>
            <a:ext cx="504892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ristol.ac.uk/engineering/departments/mecheng/images/slid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322" y="2385628"/>
            <a:ext cx="3006942" cy="134817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surrey.ac.uk/sites/default/files/styles/full_carousel_image/public/carousel/mechanical_carousel_3.jpg?itok=wARf_ge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2002" y="3733801"/>
            <a:ext cx="4087262" cy="153272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2.bp.blogspot.com/-PdLpjJKoqCE/ThPzaRWUdFI/AAAAAAAABqA/xQ2Icxqsmjc/s400/mechanical_engineering_placeholder-2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2002" y="5194934"/>
            <a:ext cx="4087262" cy="97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8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Engineer</a:t>
            </a:r>
            <a:endParaRPr lang="en-US" dirty="0"/>
          </a:p>
        </p:txBody>
      </p:sp>
      <p:sp>
        <p:nvSpPr>
          <p:cNvPr id="3" name="Content Placeholder 2"/>
          <p:cNvSpPr>
            <a:spLocks noGrp="1"/>
          </p:cNvSpPr>
          <p:nvPr>
            <p:ph idx="1"/>
          </p:nvPr>
        </p:nvSpPr>
        <p:spPr/>
        <p:txBody>
          <a:bodyPr/>
          <a:lstStyle/>
          <a:p>
            <a:r>
              <a:rPr lang="en-US" sz="2400" dirty="0" smtClean="0"/>
              <a:t>Analyze and design solutions to problems that are present in the biological and medical fields</a:t>
            </a:r>
          </a:p>
          <a:p>
            <a:pPr lvl="1"/>
            <a:r>
              <a:rPr lang="en-US" sz="2400" dirty="0" smtClean="0"/>
              <a:t>Design of prosthesis and movement systems for people with spinal injuries</a:t>
            </a:r>
          </a:p>
          <a:p>
            <a:r>
              <a:rPr lang="en-US" sz="2400" dirty="0" smtClean="0"/>
              <a:t>Biomedical Engineers must obtain a bachelor’s degree</a:t>
            </a:r>
          </a:p>
          <a:p>
            <a:pPr lvl="1"/>
            <a:r>
              <a:rPr lang="en-US" sz="2400" dirty="0" smtClean="0"/>
              <a:t>Georgia Tech, UGA</a:t>
            </a:r>
          </a:p>
          <a:p>
            <a:r>
              <a:rPr lang="en-US" sz="2400" dirty="0" smtClean="0"/>
              <a:t>Biomedical engineers work within universities, hospitals and research facilities.</a:t>
            </a:r>
          </a:p>
          <a:p>
            <a:r>
              <a:rPr lang="en-US" sz="2400" dirty="0" smtClean="0"/>
              <a:t>The average pay for a this profession is $87,000 per year.</a:t>
            </a:r>
            <a:endParaRPr lang="en-US" sz="2400" dirty="0"/>
          </a:p>
        </p:txBody>
      </p:sp>
      <p:pic>
        <p:nvPicPr>
          <p:cNvPr id="4" name="Professions - Slide 1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553200"/>
            <a:ext cx="304800" cy="304800"/>
          </a:xfrm>
          <a:prstGeom prst="rect">
            <a:avLst/>
          </a:prstGeom>
        </p:spPr>
      </p:pic>
    </p:spTree>
    <p:extLst>
      <p:ext uri="{BB962C8B-B14F-4D97-AF65-F5344CB8AC3E}">
        <p14:creationId xmlns:p14="http://schemas.microsoft.com/office/powerpoint/2010/main" val="2014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498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199" y="531229"/>
            <a:ext cx="3062991" cy="21552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420" y="2667000"/>
            <a:ext cx="4802543" cy="3430388"/>
          </a:xfrm>
          <a:prstGeom prst="rect">
            <a:avLst/>
          </a:prstGeom>
        </p:spPr>
      </p:pic>
      <p:pic>
        <p:nvPicPr>
          <p:cNvPr id="5122" name="Picture 2" descr="http://specials-images.forbesimg.com/imageserve/05KZbaZ4mQfzr/0x600.jpg?fit=scale&amp;background=000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31229"/>
            <a:ext cx="2837764" cy="21552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ngineering.uiowa.edu/sites/default/files/styles/feature/public/field/image/5.jpg?itok=jOIUac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86493"/>
            <a:ext cx="2855485" cy="15807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ec.fiu.edu/wp-content/uploads/2013/06/JZ128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935" y="4267200"/>
            <a:ext cx="2855485" cy="183018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flahec.org/hlthcareers/Images/w06BIOMEDEN.JPG"/>
          <p:cNvPicPr>
            <a:picLocks noChangeAspect="1" noChangeArrowheads="1"/>
          </p:cNvPicPr>
          <p:nvPr/>
        </p:nvPicPr>
        <p:blipFill rotWithShape="1">
          <a:blip r:embed="rId8">
            <a:extLst>
              <a:ext uri="{28A0092B-C50C-407E-A947-70E740481C1C}">
                <a14:useLocalDpi xmlns:a14="http://schemas.microsoft.com/office/drawing/2010/main" val="0"/>
              </a:ext>
            </a:extLst>
          </a:blip>
          <a:srcRect b="15919"/>
          <a:stretch/>
        </p:blipFill>
        <p:spPr bwMode="auto">
          <a:xfrm>
            <a:off x="3675964" y="531229"/>
            <a:ext cx="1716513" cy="215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80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Project</a:t>
            </a:r>
            <a:endParaRPr lang="en-US" dirty="0"/>
          </a:p>
        </p:txBody>
      </p:sp>
      <p:sp>
        <p:nvSpPr>
          <p:cNvPr id="4" name="Content Placeholder 3"/>
          <p:cNvSpPr>
            <a:spLocks noGrp="1"/>
          </p:cNvSpPr>
          <p:nvPr>
            <p:ph idx="1"/>
          </p:nvPr>
        </p:nvSpPr>
        <p:spPr>
          <a:xfrm>
            <a:off x="457200" y="1828800"/>
            <a:ext cx="7467600" cy="4297363"/>
          </a:xfrm>
        </p:spPr>
        <p:txBody>
          <a:bodyPr/>
          <a:lstStyle/>
          <a:p>
            <a:r>
              <a:rPr lang="en-US" dirty="0" smtClean="0"/>
              <a:t>Pick a partner</a:t>
            </a:r>
          </a:p>
          <a:p>
            <a:r>
              <a:rPr lang="en-US" dirty="0" smtClean="0"/>
              <a:t>Choose an architectural or engineering profession to research</a:t>
            </a:r>
            <a:endParaRPr lang="en-US" dirty="0"/>
          </a:p>
        </p:txBody>
      </p:sp>
    </p:spTree>
    <p:extLst>
      <p:ext uri="{BB962C8B-B14F-4D97-AF65-F5344CB8AC3E}">
        <p14:creationId xmlns:p14="http://schemas.microsoft.com/office/powerpoint/2010/main" val="2874056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2.1 Identify the professional and/or trade associations related to the architectural and engineering professions.</a:t>
            </a:r>
          </a:p>
          <a:p>
            <a:r>
              <a:rPr lang="en-US" dirty="0" smtClean="0"/>
              <a:t>2.2 Identify related occupations within the architectural and engineering professions.</a:t>
            </a:r>
          </a:p>
          <a:p>
            <a:r>
              <a:rPr lang="en-US" dirty="0" smtClean="0"/>
              <a:t>2.3 Identify employment opportunities in the architectural and engineering profession.</a:t>
            </a:r>
          </a:p>
          <a:p>
            <a:r>
              <a:rPr lang="en-US" dirty="0" smtClean="0"/>
              <a:t>2.4 Match architectural and engineering occupational job titles with qualifications and responsibilities.</a:t>
            </a:r>
          </a:p>
          <a:p>
            <a:r>
              <a:rPr lang="en-US" dirty="0" smtClean="0"/>
              <a:t>2.5 Identify education and training required to work in the various architectural and engineering professions.</a:t>
            </a:r>
          </a:p>
          <a:p>
            <a:r>
              <a:rPr lang="en-US" dirty="0" smtClean="0"/>
              <a:t>2.6 Participate in activities related to career interest. </a:t>
            </a:r>
            <a:endParaRPr lang="en-US" dirty="0"/>
          </a:p>
        </p:txBody>
      </p:sp>
      <p:pic>
        <p:nvPicPr>
          <p:cNvPr id="4" name="Professions - Slide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721" y="6553200"/>
            <a:ext cx="304800" cy="304800"/>
          </a:xfrm>
          <a:prstGeom prst="rect">
            <a:avLst/>
          </a:prstGeom>
        </p:spPr>
      </p:pic>
    </p:spTree>
    <p:extLst>
      <p:ext uri="{BB962C8B-B14F-4D97-AF65-F5344CB8AC3E}">
        <p14:creationId xmlns:p14="http://schemas.microsoft.com/office/powerpoint/2010/main" val="40684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51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 (EQ’s)</a:t>
            </a:r>
            <a:endParaRPr lang="en-US" dirty="0"/>
          </a:p>
        </p:txBody>
      </p:sp>
      <p:sp>
        <p:nvSpPr>
          <p:cNvPr id="3" name="Content Placeholder 2"/>
          <p:cNvSpPr>
            <a:spLocks noGrp="1"/>
          </p:cNvSpPr>
          <p:nvPr>
            <p:ph idx="1"/>
          </p:nvPr>
        </p:nvSpPr>
        <p:spPr/>
        <p:txBody>
          <a:bodyPr/>
          <a:lstStyle/>
          <a:p>
            <a:r>
              <a:rPr lang="en-US" dirty="0" smtClean="0"/>
              <a:t>What are the different types of engineering?</a:t>
            </a:r>
          </a:p>
          <a:p>
            <a:r>
              <a:rPr lang="en-US" dirty="0" smtClean="0"/>
              <a:t>Why are architectural and engineering professions so important?</a:t>
            </a:r>
          </a:p>
          <a:p>
            <a:r>
              <a:rPr lang="en-US" dirty="0" smtClean="0"/>
              <a:t>How are the professions within these fields different? How are they similar?</a:t>
            </a:r>
            <a:endParaRPr lang="en-US" dirty="0"/>
          </a:p>
        </p:txBody>
      </p:sp>
      <p:pic>
        <p:nvPicPr>
          <p:cNvPr id="4" name="Professions - Slide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986" y="6553200"/>
            <a:ext cx="304800" cy="304800"/>
          </a:xfrm>
          <a:prstGeom prst="rect">
            <a:avLst/>
          </a:prstGeom>
        </p:spPr>
      </p:pic>
    </p:spTree>
    <p:extLst>
      <p:ext uri="{BB962C8B-B14F-4D97-AF65-F5344CB8AC3E}">
        <p14:creationId xmlns:p14="http://schemas.microsoft.com/office/powerpoint/2010/main" val="32414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mediacall" presetSubtype="0" fill="hold" nodeType="afterEffect">
                                  <p:stCondLst>
                                    <p:cond delay="0"/>
                                  </p:stCondLst>
                                  <p:childTnLst>
                                    <p:cmd type="call" cmd="playFrom(0.0)">
                                      <p:cBhvr>
                                        <p:cTn id="26" dur="23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architectural and engineering jobs?</a:t>
            </a:r>
            <a:endParaRPr lang="en-US" dirty="0"/>
          </a:p>
        </p:txBody>
      </p:sp>
      <p:sp>
        <p:nvSpPr>
          <p:cNvPr id="3" name="Content Placeholder 2"/>
          <p:cNvSpPr>
            <a:spLocks noGrp="1"/>
          </p:cNvSpPr>
          <p:nvPr>
            <p:ph idx="1"/>
          </p:nvPr>
        </p:nvSpPr>
        <p:spPr>
          <a:xfrm>
            <a:off x="457200" y="2286000"/>
            <a:ext cx="7467600" cy="3840163"/>
          </a:xfrm>
        </p:spPr>
        <p:txBody>
          <a:bodyPr/>
          <a:lstStyle/>
          <a:p>
            <a:r>
              <a:rPr lang="en-US" dirty="0" smtClean="0"/>
              <a:t>Architectural and Engineering jobs provide us with new buildings, vehicles, bridges and other items that we use every day.</a:t>
            </a:r>
          </a:p>
          <a:p>
            <a:r>
              <a:rPr lang="en-US" dirty="0" smtClean="0"/>
              <a:t>Not only do they create new items for us, but they also improve upon the ones that already exist. </a:t>
            </a:r>
            <a:endParaRPr lang="en-US" dirty="0"/>
          </a:p>
        </p:txBody>
      </p:sp>
      <p:pic>
        <p:nvPicPr>
          <p:cNvPr id="4" name="Professions - Slide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251" y="6553200"/>
            <a:ext cx="304800" cy="304800"/>
          </a:xfrm>
          <a:prstGeom prst="rect">
            <a:avLst/>
          </a:prstGeom>
        </p:spPr>
      </p:pic>
    </p:spTree>
    <p:extLst>
      <p:ext uri="{BB962C8B-B14F-4D97-AF65-F5344CB8AC3E}">
        <p14:creationId xmlns:p14="http://schemas.microsoft.com/office/powerpoint/2010/main" val="14167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47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Jobs</a:t>
            </a:r>
            <a:endParaRPr lang="en-US" dirty="0"/>
          </a:p>
        </p:txBody>
      </p:sp>
      <p:sp>
        <p:nvSpPr>
          <p:cNvPr id="3" name="Content Placeholder 2"/>
          <p:cNvSpPr>
            <a:spLocks noGrp="1"/>
          </p:cNvSpPr>
          <p:nvPr>
            <p:ph idx="1"/>
          </p:nvPr>
        </p:nvSpPr>
        <p:spPr/>
        <p:txBody>
          <a:bodyPr/>
          <a:lstStyle/>
          <a:p>
            <a:r>
              <a:rPr lang="en-US" dirty="0" smtClean="0"/>
              <a:t>Architect</a:t>
            </a:r>
          </a:p>
          <a:p>
            <a:r>
              <a:rPr lang="en-US" dirty="0" smtClean="0"/>
              <a:t>Civil Engineer</a:t>
            </a:r>
          </a:p>
          <a:p>
            <a:r>
              <a:rPr lang="en-US" dirty="0" smtClean="0"/>
              <a:t>Electrical Engineer</a:t>
            </a:r>
          </a:p>
          <a:p>
            <a:r>
              <a:rPr lang="en-US" dirty="0" smtClean="0"/>
              <a:t>Mechanical Engineer</a:t>
            </a:r>
          </a:p>
          <a:p>
            <a:r>
              <a:rPr lang="en-US" dirty="0" smtClean="0"/>
              <a:t>Biomedical Engineer</a:t>
            </a:r>
          </a:p>
        </p:txBody>
      </p:sp>
      <p:pic>
        <p:nvPicPr>
          <p:cNvPr id="4" name="Professions - Slide 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553200"/>
            <a:ext cx="304800" cy="304800"/>
          </a:xfrm>
          <a:prstGeom prst="rect">
            <a:avLst/>
          </a:prstGeom>
        </p:spPr>
      </p:pic>
    </p:spTree>
    <p:extLst>
      <p:ext uri="{BB962C8B-B14F-4D97-AF65-F5344CB8AC3E}">
        <p14:creationId xmlns:p14="http://schemas.microsoft.com/office/powerpoint/2010/main" val="3291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par>
                          <p:cTn id="43" fill="hold">
                            <p:stCondLst>
                              <p:cond delay="1000"/>
                            </p:stCondLst>
                            <p:childTnLst>
                              <p:par>
                                <p:cTn id="44" presetID="1" presetClass="mediacall" presetSubtype="0" fill="hold" nodeType="afterEffect">
                                  <p:stCondLst>
                                    <p:cond delay="0"/>
                                  </p:stCondLst>
                                  <p:childTnLst>
                                    <p:cmd type="call" cmd="playFrom(0.0)">
                                      <p:cBhvr>
                                        <p:cTn id="45" dur="181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a:t>
            </a:r>
            <a:endParaRPr lang="en-US" dirty="0"/>
          </a:p>
        </p:txBody>
      </p:sp>
      <p:sp>
        <p:nvSpPr>
          <p:cNvPr id="3" name="Content Placeholder 2"/>
          <p:cNvSpPr>
            <a:spLocks noGrp="1"/>
          </p:cNvSpPr>
          <p:nvPr>
            <p:ph idx="1"/>
          </p:nvPr>
        </p:nvSpPr>
        <p:spPr/>
        <p:txBody>
          <a:bodyPr/>
          <a:lstStyle/>
          <a:p>
            <a:r>
              <a:rPr lang="en-US" sz="2400" dirty="0" smtClean="0"/>
              <a:t>Architects work alongside engineers, technicians and clients to design houses, office buildings, and other structures. </a:t>
            </a:r>
          </a:p>
          <a:p>
            <a:r>
              <a:rPr lang="en-US" sz="2400" dirty="0" smtClean="0"/>
              <a:t>To be an architect you must obtain a bachelor’s degree from an accredited university</a:t>
            </a:r>
          </a:p>
          <a:p>
            <a:pPr lvl="1"/>
            <a:r>
              <a:rPr lang="en-US" sz="2400" dirty="0" smtClean="0"/>
              <a:t>Georgia Tech, SCAD</a:t>
            </a:r>
          </a:p>
          <a:p>
            <a:r>
              <a:rPr lang="en-US" sz="2400" dirty="0" smtClean="0"/>
              <a:t>Most architects work in an office where they meet with clients and consult with engineers</a:t>
            </a:r>
          </a:p>
          <a:p>
            <a:r>
              <a:rPr lang="en-US" sz="2400" dirty="0" smtClean="0"/>
              <a:t>The average salary for architects is $73,000 per year</a:t>
            </a:r>
          </a:p>
          <a:p>
            <a:endParaRPr lang="en-US" dirty="0" smtClean="0"/>
          </a:p>
        </p:txBody>
      </p:sp>
      <p:pic>
        <p:nvPicPr>
          <p:cNvPr id="4" name="Professions - Slide 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553200"/>
            <a:ext cx="304800" cy="304800"/>
          </a:xfrm>
          <a:prstGeom prst="rect">
            <a:avLst/>
          </a:prstGeom>
        </p:spPr>
      </p:pic>
    </p:spTree>
    <p:extLst>
      <p:ext uri="{BB962C8B-B14F-4D97-AF65-F5344CB8AC3E}">
        <p14:creationId xmlns:p14="http://schemas.microsoft.com/office/powerpoint/2010/main" val="32933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528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62000"/>
            <a:ext cx="2798064" cy="1865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0063" y="762000"/>
            <a:ext cx="5142053" cy="3427027"/>
          </a:xfrm>
          <a:prstGeom prst="rect">
            <a:avLst/>
          </a:prstGeom>
        </p:spPr>
      </p:pic>
      <p:pic>
        <p:nvPicPr>
          <p:cNvPr id="1026" name="Picture 2" descr="http://www.living-architecture.co.uk/uf/scheme/flash/flashfile20/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89027"/>
            <a:ext cx="3865452" cy="1989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rjohuntleigh.ie/Global/Services/Architects-Contractors/Carousel-architects-at-wo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1" y="2627376"/>
            <a:ext cx="2798062" cy="1677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_ix7ko4ye3M4/TVC1qVJq5II/AAAAAAAAAVU/TpJTH8kthzw/s1600/Assaad_MVRDVGallery_da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8708" y="4189027"/>
            <a:ext cx="4073408" cy="198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Engineer</a:t>
            </a:r>
            <a:endParaRPr lang="en-US" dirty="0"/>
          </a:p>
        </p:txBody>
      </p:sp>
      <p:sp>
        <p:nvSpPr>
          <p:cNvPr id="3" name="Content Placeholder 2"/>
          <p:cNvSpPr>
            <a:spLocks noGrp="1"/>
          </p:cNvSpPr>
          <p:nvPr>
            <p:ph idx="1"/>
          </p:nvPr>
        </p:nvSpPr>
        <p:spPr/>
        <p:txBody>
          <a:bodyPr/>
          <a:lstStyle/>
          <a:p>
            <a:r>
              <a:rPr lang="en-US" sz="2400" dirty="0" smtClean="0"/>
              <a:t>Design, construct, supervise, operate and maintain large infrastructure such as highways, railways, airports, bridges, dams, and tunnels.</a:t>
            </a:r>
          </a:p>
          <a:p>
            <a:r>
              <a:rPr lang="en-US" sz="2400" dirty="0" smtClean="0"/>
              <a:t>To become a civil engineer, you must obtain a degree from a university</a:t>
            </a:r>
          </a:p>
          <a:p>
            <a:pPr lvl="1"/>
            <a:r>
              <a:rPr lang="en-US" sz="2400" dirty="0" smtClean="0"/>
              <a:t>Georgia Tech, UGA, Georgia Southern University</a:t>
            </a:r>
          </a:p>
          <a:p>
            <a:r>
              <a:rPr lang="en-US" sz="2400" dirty="0" smtClean="0"/>
              <a:t>Civil Engineers work mostly in an office but may venture out to the work cite of different projects.</a:t>
            </a:r>
          </a:p>
          <a:p>
            <a:r>
              <a:rPr lang="en-US" sz="2400" dirty="0" smtClean="0"/>
              <a:t>The average salary for a civil engineer is $80,000 per year</a:t>
            </a:r>
          </a:p>
          <a:p>
            <a:endParaRPr lang="en-US" dirty="0" smtClean="0"/>
          </a:p>
        </p:txBody>
      </p:sp>
      <p:pic>
        <p:nvPicPr>
          <p:cNvPr id="4" name="Professions - Slide 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44" y="6553200"/>
            <a:ext cx="304800" cy="304800"/>
          </a:xfrm>
          <a:prstGeom prst="rect">
            <a:avLst/>
          </a:prstGeom>
        </p:spPr>
      </p:pic>
    </p:spTree>
    <p:extLst>
      <p:ext uri="{BB962C8B-B14F-4D97-AF65-F5344CB8AC3E}">
        <p14:creationId xmlns:p14="http://schemas.microsoft.com/office/powerpoint/2010/main" val="74826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595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131" y="3770882"/>
            <a:ext cx="3212269" cy="217271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33400"/>
            <a:ext cx="4714382" cy="3760695"/>
          </a:xfrm>
          <a:prstGeom prst="rect">
            <a:avLst/>
          </a:prstGeom>
        </p:spPr>
      </p:pic>
      <p:pic>
        <p:nvPicPr>
          <p:cNvPr id="2050" name="Picture 2" descr="http://www.auroracivil.com/image/construction-engineer.JPG"/>
          <p:cNvPicPr>
            <a:picLocks noChangeAspect="1" noChangeArrowheads="1"/>
          </p:cNvPicPr>
          <p:nvPr/>
        </p:nvPicPr>
        <p:blipFill rotWithShape="1">
          <a:blip r:embed="rId5">
            <a:extLst>
              <a:ext uri="{28A0092B-C50C-407E-A947-70E740481C1C}">
                <a14:useLocalDpi xmlns:a14="http://schemas.microsoft.com/office/drawing/2010/main" val="0"/>
              </a:ext>
            </a:extLst>
          </a:blip>
          <a:srcRect t="19119"/>
          <a:stretch/>
        </p:blipFill>
        <p:spPr bwMode="auto">
          <a:xfrm>
            <a:off x="5323982" y="533400"/>
            <a:ext cx="3210418" cy="3229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vtasce.org/wp-content/uploads/civil-engineering-blueprints-b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67805"/>
            <a:ext cx="4719219" cy="167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80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to Healthcare Template">
  <a:themeElements>
    <a:clrScheme name="Custom 19">
      <a:dk1>
        <a:srgbClr val="CDC09F"/>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to Healthcare Template</Template>
  <TotalTime>511</TotalTime>
  <Words>1774</Words>
  <Application>Microsoft Office PowerPoint</Application>
  <PresentationFormat>On-screen Show (4:3)</PresentationFormat>
  <Paragraphs>147</Paragraphs>
  <Slides>16</Slides>
  <Notes>16</Notes>
  <HiddenSlides>0</HiddenSlides>
  <MMClips>10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Intro to Healthcare Template</vt:lpstr>
      <vt:lpstr>Architectural and Engineering Professions</vt:lpstr>
      <vt:lpstr>Standards</vt:lpstr>
      <vt:lpstr>Essential Questions (EQ’s)</vt:lpstr>
      <vt:lpstr>Why do we need architectural and engineering jobs?</vt:lpstr>
      <vt:lpstr>Major Jobs</vt:lpstr>
      <vt:lpstr>Architect</vt:lpstr>
      <vt:lpstr>PowerPoint Presentation</vt:lpstr>
      <vt:lpstr>Civil Engineer</vt:lpstr>
      <vt:lpstr>PowerPoint Presentation</vt:lpstr>
      <vt:lpstr>Electrical Engineer</vt:lpstr>
      <vt:lpstr>PowerPoint Presentation</vt:lpstr>
      <vt:lpstr>Mechanical Engineer</vt:lpstr>
      <vt:lpstr>PowerPoint Presentation</vt:lpstr>
      <vt:lpstr>Biomedical Engineer</vt:lpstr>
      <vt:lpstr>PowerPoint Presentation</vt:lpstr>
      <vt:lpstr>Group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and Engineering Professions</dc:title>
  <dc:creator>LenovoOwner</dc:creator>
  <cp:lastModifiedBy>LenovoOwner</cp:lastModifiedBy>
  <cp:revision>26</cp:revision>
  <dcterms:created xsi:type="dcterms:W3CDTF">2014-10-07T19:06:11Z</dcterms:created>
  <dcterms:modified xsi:type="dcterms:W3CDTF">2015-01-23T19:15:47Z</dcterms:modified>
</cp:coreProperties>
</file>